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938" r:id="rId3"/>
    <p:sldId id="937" r:id="rId4"/>
    <p:sldId id="263" r:id="rId5"/>
    <p:sldId id="365" r:id="rId6"/>
    <p:sldId id="366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8" r:id="rId19"/>
    <p:sldId id="936" r:id="rId20"/>
    <p:sldId id="926" r:id="rId21"/>
    <p:sldId id="925" r:id="rId22"/>
    <p:sldId id="927" r:id="rId23"/>
    <p:sldId id="928" r:id="rId24"/>
    <p:sldId id="929" r:id="rId25"/>
    <p:sldId id="930" r:id="rId26"/>
    <p:sldId id="931" r:id="rId27"/>
    <p:sldId id="932" r:id="rId28"/>
    <p:sldId id="933" r:id="rId29"/>
    <p:sldId id="934" r:id="rId30"/>
    <p:sldId id="935" r:id="rId31"/>
    <p:sldId id="379" r:id="rId32"/>
    <p:sldId id="380" r:id="rId33"/>
    <p:sldId id="267" r:id="rId34"/>
    <p:sldId id="268" r:id="rId35"/>
    <p:sldId id="269" r:id="rId36"/>
    <p:sldId id="270" r:id="rId37"/>
    <p:sldId id="271" r:id="rId38"/>
    <p:sldId id="272" r:id="rId39"/>
    <p:sldId id="939" r:id="rId40"/>
    <p:sldId id="940" r:id="rId41"/>
    <p:sldId id="941" r:id="rId42"/>
    <p:sldId id="943" r:id="rId43"/>
    <p:sldId id="944" r:id="rId44"/>
    <p:sldId id="945" r:id="rId45"/>
    <p:sldId id="946" r:id="rId46"/>
    <p:sldId id="947" r:id="rId47"/>
    <p:sldId id="948" r:id="rId48"/>
    <p:sldId id="949" r:id="rId49"/>
    <p:sldId id="950" r:id="rId50"/>
    <p:sldId id="260" r:id="rId51"/>
    <p:sldId id="261" r:id="rId52"/>
    <p:sldId id="262" r:id="rId53"/>
    <p:sldId id="264" r:id="rId54"/>
    <p:sldId id="265" r:id="rId55"/>
    <p:sldId id="266" r:id="rId56"/>
    <p:sldId id="25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294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2144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565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96527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17280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9539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65789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65707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630481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0117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46668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50F-D7A6-4237-961A-FB2E14582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Sequence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D031-D547-4535-92F9-75C8AD5D8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66" y="82492"/>
            <a:ext cx="11820698" cy="1325563"/>
          </a:xfrm>
        </p:spPr>
        <p:txBody>
          <a:bodyPr/>
          <a:lstStyle/>
          <a:p>
            <a:r>
              <a:rPr lang="en-IN" dirty="0"/>
              <a:t>How did we find transition and emission  probabilities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895" y="1323506"/>
            <a:ext cx="4675649" cy="200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95" y="3622192"/>
            <a:ext cx="5204200" cy="18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the probability that a random day is sunny/rainy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12" y="1825625"/>
            <a:ext cx="3001846" cy="1089231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77892" y="1512917"/>
            <a:ext cx="2283723" cy="13087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" y="3347651"/>
            <a:ext cx="4392670" cy="19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6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758" y="198870"/>
            <a:ext cx="11212484" cy="1325563"/>
          </a:xfrm>
        </p:spPr>
        <p:txBody>
          <a:bodyPr/>
          <a:lstStyle/>
          <a:p>
            <a:r>
              <a:rPr lang="en-IN" dirty="0"/>
              <a:t>If Bob is happy today </a:t>
            </a:r>
            <a:r>
              <a:rPr lang="en-IN" dirty="0" err="1"/>
              <a:t>whats</a:t>
            </a:r>
            <a:r>
              <a:rPr lang="en-IN" dirty="0"/>
              <a:t> the probability that it is sunny or rainy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371" y="1700934"/>
            <a:ext cx="10515600" cy="4351338"/>
          </a:xfrm>
        </p:spPr>
        <p:txBody>
          <a:bodyPr/>
          <a:lstStyle/>
          <a:p>
            <a:r>
              <a:rPr lang="en-IN" dirty="0"/>
              <a:t>Note the probability changes from non information (2/3, 1/3) </a:t>
            </a:r>
          </a:p>
          <a:p>
            <a:r>
              <a:rPr lang="en-IN" dirty="0"/>
              <a:t>Based on Bayes theorem</a:t>
            </a:r>
          </a:p>
          <a:p>
            <a:r>
              <a:rPr lang="en-IN" dirty="0"/>
              <a:t>We are using any previous state history</a:t>
            </a:r>
          </a:p>
          <a:p>
            <a:r>
              <a:rPr lang="en-IN" dirty="0"/>
              <a:t>Transition probability is not required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651" y="3827687"/>
            <a:ext cx="4029334" cy="2224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783" y="3827687"/>
            <a:ext cx="3272875" cy="244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70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509" y="148994"/>
            <a:ext cx="10515600" cy="657341"/>
          </a:xfrm>
        </p:spPr>
        <p:txBody>
          <a:bodyPr>
            <a:normAutofit/>
          </a:bodyPr>
          <a:lstStyle/>
          <a:p>
            <a:r>
              <a:rPr lang="en-IN" dirty="0"/>
              <a:t>Contd..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97" y="954058"/>
            <a:ext cx="6449666" cy="25386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7" y="3640411"/>
            <a:ext cx="5584767" cy="249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01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If for three days bob is happy, grumpy and happy, what could be the weather sequence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first consider only for two days – happy, grumpy sequence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9" y="2450080"/>
            <a:ext cx="7046768" cy="41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638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226"/>
            <a:ext cx="10515600" cy="1000240"/>
          </a:xfrm>
        </p:spPr>
        <p:txBody>
          <a:bodyPr/>
          <a:lstStyle/>
          <a:p>
            <a:r>
              <a:rPr lang="en-IN" dirty="0"/>
              <a:t>For 3 days 8 possible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767" y="897775"/>
            <a:ext cx="10722033" cy="5279188"/>
          </a:xfrm>
        </p:spPr>
        <p:txBody>
          <a:bodyPr/>
          <a:lstStyle/>
          <a:p>
            <a:r>
              <a:rPr lang="en-IN" dirty="0"/>
              <a:t>2^3, for m number of states and n </a:t>
            </a:r>
            <a:r>
              <a:rPr lang="en-IN" dirty="0" err="1"/>
              <a:t>seq</a:t>
            </a:r>
            <a:r>
              <a:rPr lang="en-IN" dirty="0"/>
              <a:t> we have </a:t>
            </a:r>
            <a:r>
              <a:rPr lang="en-IN" dirty="0" err="1"/>
              <a:t>m^n</a:t>
            </a:r>
            <a:r>
              <a:rPr lang="en-IN" dirty="0"/>
              <a:t> possibilities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8" y="1712422"/>
            <a:ext cx="9001125" cy="400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424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822" y="1"/>
            <a:ext cx="10515600" cy="847898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815" y="1069166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15" y="847899"/>
            <a:ext cx="73056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352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8" y="74180"/>
            <a:ext cx="10515600" cy="732156"/>
          </a:xfrm>
        </p:spPr>
        <p:txBody>
          <a:bodyPr/>
          <a:lstStyle/>
          <a:p>
            <a:r>
              <a:rPr lang="en-IN" dirty="0"/>
              <a:t>Insight to search the best </a:t>
            </a:r>
            <a:r>
              <a:rPr lang="en-IN" dirty="0" err="1"/>
              <a:t>seq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870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Using Viterbi algorithm, we can identify the most likely sequence of hidden states given the observation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632" y="925918"/>
            <a:ext cx="907732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91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258" y="0"/>
            <a:ext cx="10515600" cy="723207"/>
          </a:xfrm>
        </p:spPr>
        <p:txBody>
          <a:bodyPr/>
          <a:lstStyle/>
          <a:p>
            <a:r>
              <a:rPr lang="en-IN" dirty="0"/>
              <a:t>HMM - formalization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19" y="1344757"/>
            <a:ext cx="94011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67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2CAF-432E-4559-83BE-F782122C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F0532-F05D-4658-A5F0-A88336E83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2C689-CB43-490C-A443-0F9AEE09D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sequence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1C729-ACDA-461D-AE4E-96F581CCD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Interpret, predict or generate any type of sequential data such as audio, video and text</a:t>
            </a:r>
          </a:p>
          <a:p>
            <a:r>
              <a:rPr lang="en-US" dirty="0"/>
              <a:t>There are broadly two different modelling </a:t>
            </a:r>
          </a:p>
          <a:p>
            <a:pPr lvl="1"/>
            <a:r>
              <a:rPr lang="en-US" dirty="0"/>
              <a:t>Sequence to vector </a:t>
            </a:r>
          </a:p>
          <a:p>
            <a:pPr lvl="1"/>
            <a:r>
              <a:rPr lang="en-US" dirty="0"/>
              <a:t>Sequence to sequence</a:t>
            </a:r>
          </a:p>
          <a:p>
            <a:r>
              <a:rPr lang="en-US" dirty="0"/>
              <a:t>Sequence to vector modelling have been handled by many classical machine learning approaches</a:t>
            </a:r>
          </a:p>
          <a:p>
            <a:r>
              <a:rPr lang="en-US" dirty="0"/>
              <a:t>One of the greatest contribution of deep learning is in the area of sequence to sequence modelling</a:t>
            </a:r>
          </a:p>
        </p:txBody>
      </p:sp>
    </p:spTree>
    <p:extLst>
      <p:ext uri="{BB962C8B-B14F-4D97-AF65-F5344CB8AC3E}">
        <p14:creationId xmlns:p14="http://schemas.microsoft.com/office/powerpoint/2010/main" val="614405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44135-4AFA-4211-B87A-815AAC4D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97" y="47135"/>
            <a:ext cx="11148227" cy="643427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DA61FC-FEBA-424F-A567-7A06BFAAF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0D111-B51F-4755-A2A0-1EB4643C3B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7F4F96-FB70-48F7-8813-BD5BAB54A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230" y="1023937"/>
            <a:ext cx="8677389" cy="541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136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84FB0-9EF7-48C9-9165-784384D7C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51294"/>
            <a:ext cx="11148227" cy="439268"/>
          </a:xfrm>
        </p:spPr>
        <p:txBody>
          <a:bodyPr>
            <a:normAutofit fontScale="90000"/>
          </a:bodyPr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2B7759-A367-4AF7-AFDF-6171EBFA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27AD6E-57C1-44E4-A2D1-20E525765DD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5706" y="728351"/>
            <a:ext cx="11137644" cy="45112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D5FA8-9E9C-44B2-88E9-38A916912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147" y="919440"/>
            <a:ext cx="8574151" cy="57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30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7CF7-8938-4844-92F4-BA308BF0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87" y="44465"/>
            <a:ext cx="11148227" cy="646096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24E8D-7D29-4546-BF8B-26C22288F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3B134C-0E1B-4103-9741-1FC3A1C003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68220-C757-4707-B6EA-E3ADFB592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55" y="690561"/>
            <a:ext cx="8928491" cy="578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83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5656A-52FD-44C5-946B-F25E2A20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97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461CDA-0A0B-44A5-99B5-F0C6BADF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1EF5D-4D0A-4809-B4EB-B50DC9F671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B0EB7-92FF-4340-9615-E25057D9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67" y="419868"/>
            <a:ext cx="8791715" cy="576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0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F528-5DBE-4093-86E5-949644BF2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3943"/>
            <a:ext cx="11148227" cy="440263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2D3B1-611E-4E2C-B1A3-B109117BA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65466-7E73-462A-9DC5-972DB97E09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5C0C1-B399-410E-88B8-154A650D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31" y="604206"/>
            <a:ext cx="8304327" cy="567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10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4B114-B00E-427C-92FA-4E732BC66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4" y="153153"/>
            <a:ext cx="11148227" cy="537408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070E25-8DDC-450F-9211-6833FB701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9105D-1A6F-4880-B7C7-0EDA6EF1346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C2F26-E271-4642-A3A0-C1749075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876" y="827633"/>
            <a:ext cx="7052545" cy="492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3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36DA0-70B6-4EE4-83F7-96A299ED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40" y="149177"/>
            <a:ext cx="11148227" cy="692396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F5ED38-DEED-40AD-961B-A57CE6BA3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ABB26-C7E3-4C63-AAC8-2F97287CE9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7F4B3-0D79-4A48-8932-BF5DC201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20" y="824210"/>
            <a:ext cx="8049667" cy="52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6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72CF-43FA-45EE-A37D-5A1A0B3E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BE8BC8-F71E-400B-8A3C-F70747129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6493BD-EF79-4C95-9721-4EB0518F17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42656" y="599018"/>
            <a:ext cx="9014587" cy="57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55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1D867-A34A-4549-884B-C4550C052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35" y="25557"/>
            <a:ext cx="11148227" cy="56786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545CDE-A1D2-4094-92B7-44B20E39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1213-5A3F-442A-87ED-7AFD92EBB4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2F54A-464F-4F42-900E-E16A0AAB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948" y="690562"/>
            <a:ext cx="8371200" cy="54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62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3608D-F05F-4485-9B89-B65BF400D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276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345327-F05C-4387-8C0E-65E1155AE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63730-4792-4FB8-8A0D-6CF19AB840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6BCECF-C8D8-49C5-AD77-ECBD56709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44" y="550184"/>
            <a:ext cx="8972728" cy="597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8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9F4D8-AFEF-4390-AC93-E5ED8DE9A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25" y="119285"/>
            <a:ext cx="8911687" cy="827493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3416F-7DC2-40DD-B8A5-1C0259FDA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262" y="1306106"/>
            <a:ext cx="8915400" cy="4789893"/>
          </a:xfrm>
        </p:spPr>
        <p:txBody>
          <a:bodyPr/>
          <a:lstStyle/>
          <a:p>
            <a:r>
              <a:rPr lang="en-US" dirty="0"/>
              <a:t>Speech recognition</a:t>
            </a:r>
          </a:p>
          <a:p>
            <a:pPr lvl="1"/>
            <a:r>
              <a:rPr lang="en-US" dirty="0"/>
              <a:t>Audio </a:t>
            </a:r>
            <a:r>
              <a:rPr lang="en-US" dirty="0" err="1"/>
              <a:t>clio</a:t>
            </a:r>
            <a:r>
              <a:rPr lang="en-US" dirty="0"/>
              <a:t> (seq) to text transcript (seq)</a:t>
            </a:r>
          </a:p>
          <a:p>
            <a:r>
              <a:rPr lang="en-US" dirty="0"/>
              <a:t>Sentiment classification</a:t>
            </a:r>
          </a:p>
          <a:p>
            <a:pPr lvl="1"/>
            <a:r>
              <a:rPr lang="en-US" dirty="0"/>
              <a:t>Text sentence (seq) to category (vector)</a:t>
            </a:r>
          </a:p>
          <a:p>
            <a:r>
              <a:rPr lang="en-US" dirty="0"/>
              <a:t>Machine translation</a:t>
            </a:r>
          </a:p>
          <a:p>
            <a:pPr lvl="1"/>
            <a:r>
              <a:rPr lang="en-US" dirty="0"/>
              <a:t>Text in source language (seq) to text in another language (seq)</a:t>
            </a:r>
          </a:p>
          <a:p>
            <a:r>
              <a:rPr lang="en-US" dirty="0"/>
              <a:t>Identify – DNA sequencing, NER, Video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3549914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DE83-72AC-47AD-B6B1-93A9F691B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013" y="185522"/>
            <a:ext cx="11148227" cy="6128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57B97-F06D-42BB-BCCD-51DC2793F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5CE8B8-2AFE-404A-8B54-ADA5F9C065D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014" y="836204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19BF3-2F6A-4CA3-A8B7-BC32AB8A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197" y="564393"/>
            <a:ext cx="8186105" cy="545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54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are the three problems HMM can solve?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87742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97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9585"/>
          </a:xfrm>
        </p:spPr>
        <p:txBody>
          <a:bodyPr/>
          <a:lstStyle/>
          <a:p>
            <a:r>
              <a:rPr lang="en-IN" dirty="0"/>
              <a:t>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687" y="1002664"/>
            <a:ext cx="10515600" cy="5423073"/>
          </a:xfrm>
        </p:spPr>
        <p:txBody>
          <a:bodyPr/>
          <a:lstStyle/>
          <a:p>
            <a:r>
              <a:rPr lang="en-IN" dirty="0"/>
              <a:t>Asset returns shows non-stationarity – mean and variance change over time</a:t>
            </a:r>
          </a:p>
          <a:p>
            <a:r>
              <a:rPr lang="en-IN" dirty="0"/>
              <a:t>If we assume these asset returns behave differently during different economic scenarios we have a hidden </a:t>
            </a:r>
            <a:r>
              <a:rPr lang="en-IN" dirty="0" err="1"/>
              <a:t>markov</a:t>
            </a:r>
            <a:r>
              <a:rPr lang="en-IN" dirty="0"/>
              <a:t> model application</a:t>
            </a:r>
          </a:p>
          <a:p>
            <a:r>
              <a:rPr lang="en-IN" dirty="0"/>
              <a:t>So our goal will be using HMM predict likely regime (economic scenario) and their associated mean, variance property</a:t>
            </a:r>
          </a:p>
          <a:p>
            <a:r>
              <a:rPr lang="en-IN" dirty="0"/>
              <a:t>We will consider three observable variables – underlying asset returns, Ted spread (10 year – 2 year CMS), and the 10 year – 3 months CMS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755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we have understood so far about 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Lets assume we have a cook who cooks according to weather</a:t>
            </a:r>
          </a:p>
          <a:p>
            <a:r>
              <a:rPr lang="en-IN" dirty="0"/>
              <a:t>How do we model this using NN?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21" y="3439837"/>
            <a:ext cx="3801253" cy="1988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98" y="2824770"/>
            <a:ext cx="1130860" cy="3352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411" y="2905441"/>
            <a:ext cx="1174297" cy="319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59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From symbolic representation to vector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Within the NN it is mainly a matrix multiplication</a:t>
            </a:r>
          </a:p>
          <a:p>
            <a:r>
              <a:rPr lang="en-IN" dirty="0"/>
              <a:t>They are linear map without any activation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1825625"/>
            <a:ext cx="4999240" cy="1900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87" y="4793813"/>
            <a:ext cx="4831080" cy="213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949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86" y="190557"/>
            <a:ext cx="10515600" cy="1325563"/>
          </a:xfrm>
        </p:spPr>
        <p:txBody>
          <a:bodyPr/>
          <a:lstStyle/>
          <a:p>
            <a:r>
              <a:rPr lang="en-IN" dirty="0"/>
              <a:t>What happens for the following scenario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Standard NN cannot do this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is exactly why RNN was developed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83" y="2409615"/>
            <a:ext cx="6403657" cy="229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338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44" y="1"/>
            <a:ext cx="10515600" cy="847898"/>
          </a:xfrm>
        </p:spPr>
        <p:txBody>
          <a:bodyPr/>
          <a:lstStyle/>
          <a:p>
            <a:r>
              <a:rPr lang="en-IN" dirty="0"/>
              <a:t>How to solve this using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712" y="1628767"/>
            <a:ext cx="6442709" cy="305129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89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Food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5707"/>
            <a:ext cx="6900603" cy="275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84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Weather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7" y="1825625"/>
            <a:ext cx="97917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82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E183-A0D9-459A-B807-EA75C05C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500" y="0"/>
            <a:ext cx="8911687" cy="790575"/>
          </a:xfrm>
        </p:spPr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EC6BF-4A5C-4129-A899-57191DB08E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1" y="1540189"/>
            <a:ext cx="10983913" cy="5060636"/>
          </a:xfrm>
        </p:spPr>
        <p:txBody>
          <a:bodyPr/>
          <a:lstStyle/>
          <a:p>
            <a:r>
              <a:rPr lang="en-US" dirty="0"/>
              <a:t>With the traditional MLP architecture the network only sees the current input</a:t>
            </a:r>
          </a:p>
          <a:p>
            <a:r>
              <a:rPr lang="en-US" dirty="0"/>
              <a:t>For sequencing we need a feedback loop that will help the NN to look into the previous input in some form</a:t>
            </a:r>
          </a:p>
          <a:p>
            <a:r>
              <a:rPr lang="en-US" dirty="0"/>
              <a:t>Below is a RNN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3263D-73E9-42D5-839F-720FA10F9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3262025"/>
            <a:ext cx="7834312" cy="31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types of </a:t>
            </a:r>
            <a:r>
              <a:rPr lang="en-IN" dirty="0" err="1"/>
              <a:t>seq</a:t>
            </a:r>
            <a:r>
              <a:rPr lang="en-IN" dirty="0"/>
              <a:t> to </a:t>
            </a:r>
            <a:r>
              <a:rPr lang="en-IN" dirty="0" err="1"/>
              <a:t>seq</a:t>
            </a:r>
            <a:r>
              <a:rPr lang="en-IN" dirty="0"/>
              <a:t>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51" y="1825625"/>
            <a:ext cx="73247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88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50B7D-1A64-40DD-B767-0DC72B17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975" y="33560"/>
            <a:ext cx="8911687" cy="680815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DCAB0D-0D83-4A6F-B58A-E75B1F38D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5477" y="714375"/>
            <a:ext cx="6136895" cy="2433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8B17AA-AA3E-4EDB-A40B-B4FC35957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477" y="3148425"/>
            <a:ext cx="5243512" cy="35524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14CF5-6081-4CD5-ADAA-F8991241E081}"/>
              </a:ext>
            </a:extLst>
          </p:cNvPr>
          <p:cNvSpPr txBox="1"/>
          <p:nvPr/>
        </p:nvSpPr>
        <p:spPr>
          <a:xfrm>
            <a:off x="7010401" y="3324225"/>
            <a:ext cx="512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how the activation function has 2 parts</a:t>
            </a:r>
          </a:p>
          <a:p>
            <a:r>
              <a:rPr lang="en-US" dirty="0"/>
              <a:t>One part is for hidden state</a:t>
            </a:r>
          </a:p>
          <a:p>
            <a:r>
              <a:rPr lang="en-US" dirty="0"/>
              <a:t>And one for recurrent   </a:t>
            </a:r>
          </a:p>
        </p:txBody>
      </p:sp>
    </p:spTree>
    <p:extLst>
      <p:ext uri="{BB962C8B-B14F-4D97-AF65-F5344CB8AC3E}">
        <p14:creationId xmlns:p14="http://schemas.microsoft.com/office/powerpoint/2010/main" val="39278947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750-80A1-49AB-8DE9-7278DEC21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875" y="81185"/>
            <a:ext cx="8911687" cy="718915"/>
          </a:xfrm>
        </p:spPr>
        <p:txBody>
          <a:bodyPr/>
          <a:lstStyle/>
          <a:p>
            <a:r>
              <a:rPr lang="en-US" dirty="0"/>
              <a:t>A detailed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9F601-2E15-4BE1-9BEC-B706F6F43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3287" y="1371600"/>
            <a:ext cx="8915400" cy="3777622"/>
          </a:xfrm>
        </p:spPr>
        <p:txBody>
          <a:bodyPr/>
          <a:lstStyle/>
          <a:p>
            <a:r>
              <a:rPr lang="en-US" dirty="0"/>
              <a:t>Assume we have a vocabulary {</a:t>
            </a:r>
            <a:r>
              <a:rPr lang="en-US" dirty="0" err="1"/>
              <a:t>h,e,l,o</a:t>
            </a:r>
            <a:r>
              <a:rPr lang="en-US" dirty="0"/>
              <a:t>}</a:t>
            </a:r>
          </a:p>
          <a:p>
            <a:r>
              <a:rPr lang="en-US" dirty="0"/>
              <a:t>We use one hot encoding </a:t>
            </a:r>
          </a:p>
          <a:p>
            <a:pPr lvl="1"/>
            <a:r>
              <a:rPr lang="en-US" dirty="0"/>
              <a:t>H = {1 0 0 0}, e = {0 1 0 0}, l = {0 0 1 0}, 0 = {0 0 0 1}</a:t>
            </a:r>
          </a:p>
          <a:p>
            <a:r>
              <a:rPr lang="en-US" dirty="0"/>
              <a:t>We want the network to learn for the word hell</a:t>
            </a:r>
          </a:p>
          <a:p>
            <a:r>
              <a:rPr lang="en-US" dirty="0"/>
              <a:t>So the token sequence will be h, e, l, l</a:t>
            </a:r>
          </a:p>
          <a:p>
            <a:r>
              <a:rPr lang="en-US" dirty="0"/>
              <a:t>In terms of vector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9E6D0-F655-4EDE-9B42-06773549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830" y="3915092"/>
            <a:ext cx="369570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44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57A3B-2145-4751-A081-DB19A934A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025" y="33560"/>
            <a:ext cx="8911687" cy="776065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F3ECA-258D-4E6C-AD9E-DF749C49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B56BFF-9B5C-4371-9FFD-8BCB76F41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025" y="861702"/>
            <a:ext cx="6911316" cy="578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9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3EA4-E0E5-41CA-B539-61758B01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445" y="166910"/>
            <a:ext cx="8911687" cy="686530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56464D-AC22-42B3-B77C-BC5A9D36A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445" y="1082040"/>
            <a:ext cx="8611904" cy="47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739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012F-0439-4D1D-BAEC-3556227D7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405" y="156750"/>
            <a:ext cx="8911687" cy="790028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A8A02F-D064-4254-A0AA-837A461F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279" y="1146810"/>
            <a:ext cx="5889121" cy="37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48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70930-0EE7-4279-870E-78E6D62BF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1245" y="136430"/>
            <a:ext cx="8911687" cy="960850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95991-AD9F-48B5-A3FA-A784898D7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251AB-99BB-4D8C-9B30-A15D80391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1270635"/>
            <a:ext cx="108966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756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42EA-32DA-4392-B1FD-18B823B16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3005" y="95790"/>
            <a:ext cx="8911687" cy="850988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8E8A08-72CA-4E07-A2AC-0CAC194E4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865" y="1234440"/>
            <a:ext cx="88868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65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36830-5AD1-496D-A5A2-4032C6DF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0710"/>
            <a:ext cx="8911687" cy="61414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0A52-8D97-4ED5-8806-1DD45483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37FC01-6564-4DFB-8CED-D216A70F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1" y="1385887"/>
            <a:ext cx="1039177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042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4CC3E-2298-4520-87ED-49218BDA9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0450" y="0"/>
            <a:ext cx="8911687" cy="62865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2ECC6A-EEF0-4CC7-808A-FF3314123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8997" y="1257300"/>
            <a:ext cx="10374006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815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57B2E-9437-48D4-AF67-3CA39479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119285"/>
            <a:ext cx="8911687" cy="55699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0FEFB-DCAF-4056-83D1-8466EE62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CDB69-C4F3-4BEE-A88A-71286FA0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57337"/>
            <a:ext cx="108204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Hidden </a:t>
            </a:r>
            <a:r>
              <a:rPr lang="en-IN" dirty="0" err="1"/>
              <a:t>markov</a:t>
            </a:r>
            <a:r>
              <a:rPr lang="en-IN" dirty="0"/>
              <a:t>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54650"/>
            <a:ext cx="4565593" cy="24054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64" y="1488589"/>
            <a:ext cx="2375621" cy="183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789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3" y="64453"/>
            <a:ext cx="10515600" cy="899824"/>
          </a:xfrm>
        </p:spPr>
        <p:txBody>
          <a:bodyPr/>
          <a:lstStyle/>
          <a:p>
            <a:r>
              <a:rPr lang="en-IN" dirty="0"/>
              <a:t>RNN as a language model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073" y="4258209"/>
            <a:ext cx="3448050" cy="242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6" y="829468"/>
            <a:ext cx="70104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654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Different ways of unrolling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642" y="1690688"/>
            <a:ext cx="65722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60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Unrolled NN is a kind of feedforward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47" y="1825625"/>
            <a:ext cx="60864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51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665" y="0"/>
            <a:ext cx="10515600" cy="814647"/>
          </a:xfrm>
        </p:spPr>
        <p:txBody>
          <a:bodyPr/>
          <a:lstStyle/>
          <a:p>
            <a:r>
              <a:rPr lang="en-IN" dirty="0"/>
              <a:t>Machine translation - Encoder decoder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502" y="894598"/>
            <a:ext cx="10515600" cy="5780521"/>
          </a:xfrm>
        </p:spPr>
        <p:txBody>
          <a:bodyPr>
            <a:normAutofit/>
          </a:bodyPr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Encoder reads and encode the source sentence into a fixed length vector</a:t>
            </a:r>
          </a:p>
          <a:p>
            <a:r>
              <a:rPr lang="en-IN" dirty="0"/>
              <a:t>Decoder then output a translation from the encoded vector (context vector)</a:t>
            </a:r>
          </a:p>
          <a:p>
            <a:r>
              <a:rPr lang="en-IN" dirty="0"/>
              <a:t>They are trained jointly</a:t>
            </a:r>
          </a:p>
          <a:p>
            <a:r>
              <a:rPr lang="en-IN" dirty="0"/>
              <a:t>Issue is context vector is of fixed length?</a:t>
            </a:r>
          </a:p>
          <a:p>
            <a:r>
              <a:rPr lang="en-IN" dirty="0"/>
              <a:t>What if the input sentence is really long?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59" y="894599"/>
            <a:ext cx="7315200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29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77240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460" y="865506"/>
            <a:ext cx="10515600" cy="5763894"/>
          </a:xfrm>
        </p:spPr>
        <p:txBody>
          <a:bodyPr/>
          <a:lstStyle/>
          <a:p>
            <a:r>
              <a:rPr lang="en-IN" dirty="0"/>
              <a:t>We can generate a dynamic context vector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Encode info into sequence of vectors not in a single context vector</a:t>
            </a:r>
          </a:p>
          <a:p>
            <a:r>
              <a:rPr lang="en-IN" dirty="0"/>
              <a:t>Choose a subset of these vectors adaptively while decoding the translation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1413510"/>
            <a:ext cx="645795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1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3756" y="0"/>
            <a:ext cx="10515600" cy="673331"/>
          </a:xfrm>
        </p:spPr>
        <p:txBody>
          <a:bodyPr>
            <a:normAutofit/>
          </a:bodyPr>
          <a:lstStyle/>
          <a:p>
            <a:r>
              <a:rPr lang="en-IN" dirty="0"/>
              <a:t>Attention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559" y="819786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665" y="819786"/>
            <a:ext cx="44862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1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0D8AF-DEF1-4BEE-8DD1-79D9F2A3A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A6CA-4873-4636-8B6C-A586FB2DE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1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931661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54" y="1047404"/>
            <a:ext cx="4609493" cy="348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6" y="4054115"/>
            <a:ext cx="3241296" cy="19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431"/>
            <a:ext cx="10515600" cy="831908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884" y="1160607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93" y="1257040"/>
            <a:ext cx="86010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78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48" y="24303"/>
            <a:ext cx="10515600" cy="1072977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2317" y="1534679"/>
            <a:ext cx="10515600" cy="4351338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17" y="1428404"/>
            <a:ext cx="939165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9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448" y="173933"/>
            <a:ext cx="10515600" cy="624090"/>
          </a:xfrm>
        </p:spPr>
        <p:txBody>
          <a:bodyPr>
            <a:normAutofit fontScale="90000"/>
          </a:bodyPr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How did we find these probabilities?</a:t>
            </a:r>
          </a:p>
          <a:p>
            <a:r>
              <a:rPr lang="en-IN" dirty="0"/>
              <a:t>What’s the probability that a random day is sunny or rainy?</a:t>
            </a:r>
          </a:p>
          <a:p>
            <a:r>
              <a:rPr lang="en-IN" dirty="0"/>
              <a:t>If Bob is happy today, what is the probability it is sunny or rainy?</a:t>
            </a:r>
          </a:p>
          <a:p>
            <a:r>
              <a:rPr lang="en-IN" dirty="0"/>
              <a:t>If for three days Bob is happy, Grumpy, Happy, what was the weather?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04" y="1039628"/>
            <a:ext cx="3433156" cy="24742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56" y="1229615"/>
            <a:ext cx="4177145" cy="15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5594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AABAE242569448CF4C83A465BC308" ma:contentTypeVersion="2" ma:contentTypeDescription="Create a new document." ma:contentTypeScope="" ma:versionID="dbc77254c7845b390da278ee17014f3a">
  <xsd:schema xmlns:xsd="http://www.w3.org/2001/XMLSchema" xmlns:xs="http://www.w3.org/2001/XMLSchema" xmlns:p="http://schemas.microsoft.com/office/2006/metadata/properties" xmlns:ns2="15d5a492-e376-4d3f-bd83-a3d99322272c" targetNamespace="http://schemas.microsoft.com/office/2006/metadata/properties" ma:root="true" ma:fieldsID="3f807504a8d2e4e1b9d161a7efa17c14" ns2:_="">
    <xsd:import namespace="15d5a492-e376-4d3f-bd83-a3d993222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5a492-e376-4d3f-bd83-a3d993222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AC6985C-9F59-40B9-A83B-D647A6F7494F}"/>
</file>

<file path=customXml/itemProps2.xml><?xml version="1.0" encoding="utf-8"?>
<ds:datastoreItem xmlns:ds="http://schemas.openxmlformats.org/officeDocument/2006/customXml" ds:itemID="{B306DBC1-F7EC-4297-B429-BE4FF9B4AD8C}"/>
</file>

<file path=customXml/itemProps3.xml><?xml version="1.0" encoding="utf-8"?>
<ds:datastoreItem xmlns:ds="http://schemas.openxmlformats.org/officeDocument/2006/customXml" ds:itemID="{BC5F0AFE-997F-42FC-B645-435D8B2ACE68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1673</TotalTime>
  <Words>795</Words>
  <Application>Microsoft Office PowerPoint</Application>
  <PresentationFormat>Widescreen</PresentationFormat>
  <Paragraphs>153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Century Gothic</vt:lpstr>
      <vt:lpstr>Wingdings 3</vt:lpstr>
      <vt:lpstr>Wisp</vt:lpstr>
      <vt:lpstr>Sequence Modelling</vt:lpstr>
      <vt:lpstr>What is sequence modelling</vt:lpstr>
      <vt:lpstr>Applications</vt:lpstr>
      <vt:lpstr>Different types of seq to seq model</vt:lpstr>
      <vt:lpstr>Hidden markov models</vt:lpstr>
      <vt:lpstr>Contd..</vt:lpstr>
      <vt:lpstr>Contd..</vt:lpstr>
      <vt:lpstr>Contd..</vt:lpstr>
      <vt:lpstr>Contd..</vt:lpstr>
      <vt:lpstr>How did we find transition and emission  probabilities</vt:lpstr>
      <vt:lpstr>What is the probability that a random day is sunny/rainy</vt:lpstr>
      <vt:lpstr>If Bob is happy today whats the probability that it is sunny or rainy</vt:lpstr>
      <vt:lpstr>Contd..</vt:lpstr>
      <vt:lpstr>If for three days bob is happy, grumpy and happy, what could be the weather sequence</vt:lpstr>
      <vt:lpstr>For 3 days 8 possible scenarios</vt:lpstr>
      <vt:lpstr>Contd..</vt:lpstr>
      <vt:lpstr>Insight to search the best seq</vt:lpstr>
      <vt:lpstr>HMM - formalization</vt:lpstr>
      <vt:lpstr>Viterbi algorithm</vt:lpstr>
      <vt:lpstr>Contd..</vt:lpstr>
      <vt:lpstr>Viterbi algorithm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What are the three problems HMM can solve?</vt:lpstr>
      <vt:lpstr>Application</vt:lpstr>
      <vt:lpstr>What we have understood so far about NN</vt:lpstr>
      <vt:lpstr>From symbolic representation to vector representation</vt:lpstr>
      <vt:lpstr>What happens for the following scenario</vt:lpstr>
      <vt:lpstr>How to solve this using matrix</vt:lpstr>
      <vt:lpstr>Food matrix</vt:lpstr>
      <vt:lpstr>Weather matrix</vt:lpstr>
      <vt:lpstr>RNN</vt:lpstr>
      <vt:lpstr>Contd..</vt:lpstr>
      <vt:lpstr>A detailed example</vt:lpstr>
      <vt:lpstr>Contd..</vt:lpstr>
      <vt:lpstr>Contd..</vt:lpstr>
      <vt:lpstr>Contd..</vt:lpstr>
      <vt:lpstr>Contd..</vt:lpstr>
      <vt:lpstr>Contd..</vt:lpstr>
      <vt:lpstr>Contd..</vt:lpstr>
      <vt:lpstr>Contd..</vt:lpstr>
      <vt:lpstr>Contd..</vt:lpstr>
      <vt:lpstr>RNN as a language model</vt:lpstr>
      <vt:lpstr>Different ways of unrolling</vt:lpstr>
      <vt:lpstr>Unrolled NN is a kind of feedforward network</vt:lpstr>
      <vt:lpstr>Machine translation - Encoder decoder model</vt:lpstr>
      <vt:lpstr>Contd..</vt:lpstr>
      <vt:lpstr>Attention mechanism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Ghosh, Ranadhir</dc:creator>
  <cp:lastModifiedBy>Ghosh, Ranadhir</cp:lastModifiedBy>
  <cp:revision>40</cp:revision>
  <dcterms:created xsi:type="dcterms:W3CDTF">2020-02-13T14:15:41Z</dcterms:created>
  <dcterms:modified xsi:type="dcterms:W3CDTF">2020-02-15T13:57:35Z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0x010100EDEAABAE242569448CF4C83A465BC308</vt:lpwstr>
  </property>
</Properties>
</file>